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</p:sldIdLst>
  <p:sldSz cx="12192000" cy="6858000"/>
  <p:notesSz cx="12192000" cy="6858000"/>
  <p:defaultTextStyle>
    <a:defPPr>
      <a:defRPr lang="en-US"/>
    </a:defPPr>
    <a:lvl1pPr marL="0" algn="l" defTabSz="914400">
      <a:defRPr sz="18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>
      <a:defRPr sz="18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>
      <a:defRPr sz="18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>
      <a:defRPr sz="18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>
      <a:defRPr sz="18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>
      <a:defRPr sz="18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>
      <a:defRPr sz="18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>
      <a:defRPr sz="18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>
      <a:defRPr sz="18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683198E6-CBE7-46A3-D660-87CA8F92E7C1}">
  <a:tblStyle styleId="{683198E6-CBE7-46A3-D660-87CA8F92E7C1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>
              <a:solidFill>
                <a:schemeClr val="lt1"/>
              </a:solidFill>
            </a:ln>
          </a:left>
          <a:right>
            <a:ln w="12700">
              <a:solidFill>
                <a:schemeClr val="lt1"/>
              </a:solidFill>
            </a:ln>
          </a:right>
          <a:top>
            <a:ln w="12700">
              <a:solidFill>
                <a:schemeClr val="lt1"/>
              </a:solidFill>
            </a:ln>
          </a:top>
          <a:bottom>
            <a:ln w="12700">
              <a:solidFill>
                <a:schemeClr val="lt1"/>
              </a:solidFill>
            </a:ln>
          </a:bottom>
          <a:insideH>
            <a:ln w="12700">
              <a:solidFill>
                <a:schemeClr val="lt1"/>
              </a:solidFill>
            </a:ln>
          </a:insideH>
          <a:insideV>
            <a:ln w="12700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  <a:fill>
          <a:solidFill>
            <a:schemeClr val="accent1">
              <a:tint val="40000"/>
            </a:schemeClr>
          </a:solidFill>
        </a:fill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prstClr val="black"/>
        </a:fontRef>
        <a:schemeClr val="lt1"/>
      </a:tcTxStyle>
      <a:tcStyle>
        <a:tcBdr>
          <a:bottom>
            <a:ln w="38100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8" d="100"/>
          <a:sy n="108" d="100"/>
        </p:scale>
        <p:origin x="67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image" Target="../media/image3.jp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 userDrawn="1">
  <p:cSld name="Title Slide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10" name="Picture 9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0" y="2491587"/>
            <a:ext cx="12192000" cy="1697355"/>
          </a:xfrm>
          <a:prstGeom prst="rect">
            <a:avLst/>
          </a:prstGeom>
        </p:spPr>
      </p:pic>
      <p:sp>
        <p:nvSpPr>
          <p:cNvPr id="11" name="Rounded Rectangle 10"/>
          <p:cNvSpPr/>
          <p:nvPr userDrawn="1"/>
        </p:nvSpPr>
        <p:spPr bwMode="auto">
          <a:xfrm>
            <a:off x="956335" y="2640656"/>
            <a:ext cx="10279329" cy="1399216"/>
          </a:xfrm>
          <a:prstGeom prst="roundRect">
            <a:avLst>
              <a:gd name="adj" fmla="val 16667"/>
            </a:avLst>
          </a:prstGeom>
          <a:solidFill>
            <a:schemeClr val="bg1"/>
          </a:solidFill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 bwMode="auto">
          <a:xfrm>
            <a:off x="1524000" y="1257377"/>
            <a:ext cx="9144000" cy="2332717"/>
          </a:xfrm>
          <a:prstGeom prst="rect">
            <a:avLst/>
          </a:prstGeom>
        </p:spPr>
        <p:txBody>
          <a:bodyPr anchor="b"/>
          <a:lstStyle>
            <a:lvl1pPr algn="ctr">
              <a:defRPr sz="5400">
                <a:solidFill>
                  <a:srgbClr val="FF0000"/>
                </a:solidFill>
              </a:defRPr>
            </a:lvl1pPr>
          </a:lstStyle>
          <a:p>
            <a:pPr>
              <a:defRPr/>
            </a:pPr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 bwMode="auto">
          <a:xfrm>
            <a:off x="1524000" y="3540669"/>
            <a:ext cx="9144000" cy="448324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pPr>
              <a:defRPr/>
            </a:pPr>
            <a:r>
              <a:rPr lang="en-US"/>
              <a:t>Click to edit Master subtitle style</a:t>
            </a:r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0"/>
            <a:ext cx="12192000" cy="29457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3"/>
          <a:stretch/>
        </p:blipFill>
        <p:spPr bwMode="auto">
          <a:xfrm>
            <a:off x="244207" y="154201"/>
            <a:ext cx="1989628" cy="602476"/>
          </a:xfrm>
          <a:prstGeom prst="rect">
            <a:avLst/>
          </a:prstGeom>
        </p:spPr>
      </p:pic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Custom Layou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506806" y="910878"/>
            <a:ext cx="10515600" cy="11327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Click to edit Master title style (bullets)</a:t>
            </a:r>
          </a:p>
        </p:txBody>
      </p:sp>
      <p:sp>
        <p:nvSpPr>
          <p:cNvPr id="6" name="Rectangle 5"/>
          <p:cNvSpPr/>
          <p:nvPr userDrawn="1"/>
        </p:nvSpPr>
        <p:spPr bwMode="auto">
          <a:xfrm>
            <a:off x="0" y="0"/>
            <a:ext cx="12192000" cy="29457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7" name="Picture 6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44207" y="154201"/>
            <a:ext cx="1989628" cy="602476"/>
          </a:xfrm>
          <a:prstGeom prst="rect">
            <a:avLst/>
          </a:prstGeom>
        </p:spPr>
      </p:pic>
      <p:sp>
        <p:nvSpPr>
          <p:cNvPr id="8" name="Content Placeholder 2"/>
          <p:cNvSpPr>
            <a:spLocks noGrp="1"/>
          </p:cNvSpPr>
          <p:nvPr>
            <p:ph idx="1" hasCustomPrompt="1"/>
          </p:nvPr>
        </p:nvSpPr>
        <p:spPr bwMode="auto">
          <a:xfrm>
            <a:off x="555902" y="2175429"/>
            <a:ext cx="10515600" cy="4351338"/>
          </a:xfrm>
          <a:prstGeom prst="rect">
            <a:avLst/>
          </a:prstGeom>
          <a:noFill/>
        </p:spPr>
        <p:txBody>
          <a:bodyPr/>
          <a:lstStyle>
            <a:lvl1pPr>
              <a:buClr>
                <a:srgbClr val="FF0000"/>
              </a:buClr>
              <a:defRPr/>
            </a:lvl1pPr>
            <a:lvl2pPr>
              <a:buClr>
                <a:srgbClr val="FF0000"/>
              </a:buClr>
              <a:defRPr/>
            </a:lvl2pPr>
            <a:lvl3pPr>
              <a:buClr>
                <a:srgbClr val="FF0000"/>
              </a:buClr>
              <a:defRPr/>
            </a:lvl3pPr>
            <a:lvl4pPr>
              <a:buClr>
                <a:srgbClr val="FF0000"/>
              </a:buClr>
              <a:defRPr/>
            </a:lvl4pPr>
            <a:lvl5pPr>
              <a:buClr>
                <a:srgbClr val="FF0000"/>
              </a:buClr>
              <a:defRPr/>
            </a:lvl5pPr>
          </a:lstStyle>
          <a:p>
            <a:pPr lvl="0">
              <a:defRPr/>
            </a:pPr>
            <a:r>
              <a:rPr lang="en-US"/>
              <a:t>Edit Master text styles (bullets)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  <a:p>
            <a:pPr lvl="2">
              <a:defRPr/>
            </a:pPr>
            <a:r>
              <a:rPr lang="en-US"/>
              <a:t>Third level</a:t>
            </a:r>
            <a:endParaRPr/>
          </a:p>
          <a:p>
            <a:pPr lvl="3">
              <a:defRPr/>
            </a:pPr>
            <a:r>
              <a:rPr lang="en-US"/>
              <a:t>Fourth level</a:t>
            </a:r>
            <a:endParaRPr/>
          </a:p>
          <a:p>
            <a:pPr lvl="4">
              <a:defRPr/>
            </a:pPr>
            <a:r>
              <a:rPr lang="en-US"/>
              <a:t>Fifth level</a:t>
            </a:r>
          </a:p>
        </p:txBody>
      </p:sp>
      <p:sp>
        <p:nvSpPr>
          <p:cNvPr id="9" name="TextBox 8"/>
          <p:cNvSpPr txBox="1"/>
          <p:nvPr userDrawn="1"/>
        </p:nvSpPr>
        <p:spPr bwMode="auto">
          <a:xfrm>
            <a:off x="9167057" y="6560860"/>
            <a:ext cx="30908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/>
              <a:t>Coilcraft Confidential: Do Not Distribute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Title and Content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 bwMode="auto">
          <a:xfrm>
            <a:off x="555902" y="2175429"/>
            <a:ext cx="10515600" cy="4351338"/>
          </a:xfrm>
          <a:prstGeom prst="rect">
            <a:avLst/>
          </a:prstGeom>
          <a:noFill/>
        </p:spPr>
        <p:txBody>
          <a:bodyPr/>
          <a:lstStyle>
            <a:lvl1pPr marL="0" indent="0" algn="l">
              <a:buClr>
                <a:srgbClr val="FF0000"/>
              </a:buClr>
              <a:buFontTx/>
              <a:buNone/>
              <a:defRPr/>
            </a:lvl1pPr>
            <a:lvl2pPr marL="457200" indent="0" algn="l">
              <a:buClr>
                <a:srgbClr val="FF0000"/>
              </a:buClr>
              <a:buFontTx/>
              <a:buNone/>
              <a:defRPr/>
            </a:lvl2pPr>
            <a:lvl3pPr marL="914400" indent="0" algn="l">
              <a:buClr>
                <a:srgbClr val="FF0000"/>
              </a:buClr>
              <a:buFontTx/>
              <a:buNone/>
              <a:defRPr/>
            </a:lvl3pPr>
            <a:lvl4pPr marL="1371600" indent="0" algn="l">
              <a:buClr>
                <a:srgbClr val="FF0000"/>
              </a:buClr>
              <a:buFontTx/>
              <a:buNone/>
              <a:defRPr/>
            </a:lvl4pPr>
            <a:lvl5pPr marL="1828800" indent="0" algn="l">
              <a:buClr>
                <a:srgbClr val="FF0000"/>
              </a:buClr>
              <a:buFontTx/>
              <a:buNone/>
              <a:defRPr/>
            </a:lvl5pPr>
          </a:lstStyle>
          <a:p>
            <a:pPr lvl="0">
              <a:defRPr/>
            </a:pPr>
            <a:r>
              <a:rPr lang="en-US"/>
              <a:t>Edit Master text styles</a:t>
            </a:r>
            <a:endParaRPr/>
          </a:p>
          <a:p>
            <a:pPr lvl="1">
              <a:defRPr/>
            </a:pPr>
            <a:r>
              <a:rPr lang="en-US"/>
              <a:t>Second level</a:t>
            </a:r>
            <a:endParaRPr/>
          </a:p>
        </p:txBody>
      </p:sp>
      <p:sp>
        <p:nvSpPr>
          <p:cNvPr id="7" name="Rectangle 6"/>
          <p:cNvSpPr/>
          <p:nvPr userDrawn="1"/>
        </p:nvSpPr>
        <p:spPr bwMode="auto">
          <a:xfrm>
            <a:off x="0" y="0"/>
            <a:ext cx="12192000" cy="29457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8" name="Picture 7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44207" y="154201"/>
            <a:ext cx="1989628" cy="602476"/>
          </a:xfrm>
          <a:prstGeom prst="rect">
            <a:avLst/>
          </a:prstGeom>
        </p:spPr>
      </p:pic>
      <p:sp>
        <p:nvSpPr>
          <p:cNvPr id="9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506806" y="910878"/>
            <a:ext cx="10515600" cy="11327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Click to edit Master title style (text)</a:t>
            </a:r>
          </a:p>
        </p:txBody>
      </p:sp>
      <p:sp>
        <p:nvSpPr>
          <p:cNvPr id="13" name="TextBox 12"/>
          <p:cNvSpPr txBox="1"/>
          <p:nvPr userDrawn="1"/>
        </p:nvSpPr>
        <p:spPr bwMode="auto">
          <a:xfrm>
            <a:off x="9167057" y="6560860"/>
            <a:ext cx="30908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/>
              <a:t>Coilcraft Confidential: Do Not Distribute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preserve="1" userDrawn="1">
  <p:cSld name="Blank"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 userDrawn="1"/>
        </p:nvSpPr>
        <p:spPr bwMode="auto">
          <a:xfrm>
            <a:off x="0" y="0"/>
            <a:ext cx="12192000" cy="294572"/>
          </a:xfrm>
          <a:prstGeom prst="rect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pic>
        <p:nvPicPr>
          <p:cNvPr id="6" name="Picture 5"/>
          <p:cNvPicPr>
            <a:picLocks noChangeAspect="1"/>
          </p:cNvPicPr>
          <p:nvPr userDrawn="1"/>
        </p:nvPicPr>
        <p:blipFill>
          <a:blip r:embed="rId2"/>
          <a:stretch/>
        </p:blipFill>
        <p:spPr bwMode="auto">
          <a:xfrm>
            <a:off x="244207" y="154201"/>
            <a:ext cx="1989628" cy="602476"/>
          </a:xfrm>
          <a:prstGeom prst="rect">
            <a:avLst/>
          </a:prstGeom>
        </p:spPr>
      </p:pic>
      <p:sp>
        <p:nvSpPr>
          <p:cNvPr id="7" name="Title 1"/>
          <p:cNvSpPr>
            <a:spLocks noGrp="1"/>
          </p:cNvSpPr>
          <p:nvPr>
            <p:ph type="title" hasCustomPrompt="1"/>
          </p:nvPr>
        </p:nvSpPr>
        <p:spPr bwMode="auto">
          <a:xfrm>
            <a:off x="506806" y="910878"/>
            <a:ext cx="10515600" cy="1132714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>
              <a:defRPr/>
            </a:pPr>
            <a:r>
              <a:rPr lang="en-US"/>
              <a:t>Click to edit Master title style (images)</a:t>
            </a:r>
          </a:p>
        </p:txBody>
      </p:sp>
      <p:sp>
        <p:nvSpPr>
          <p:cNvPr id="12" name="TextBox 11"/>
          <p:cNvSpPr txBox="1"/>
          <p:nvPr userDrawn="1"/>
        </p:nvSpPr>
        <p:spPr bwMode="auto">
          <a:xfrm>
            <a:off x="9167057" y="6560860"/>
            <a:ext cx="309084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defRPr/>
            </a:pPr>
            <a:r>
              <a:rPr lang="en-US" sz="1400"/>
              <a:t>Coilcraft Confidential: Do Not Distribute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jp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 userDrawn="1"/>
        </p:nvPicPr>
        <p:blipFill>
          <a:blip r:embed="rId6"/>
          <a:stretch/>
        </p:blipFill>
        <p:spPr bwMode="auto">
          <a:xfrm>
            <a:off x="0" y="0"/>
            <a:ext cx="12192000" cy="46939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 userDrawn="1"/>
        </p:nvPicPr>
        <p:blipFill>
          <a:blip r:embed="rId7"/>
          <a:stretch/>
        </p:blipFill>
        <p:spPr bwMode="auto">
          <a:xfrm>
            <a:off x="244207" y="162084"/>
            <a:ext cx="1989628" cy="60247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xStyles>
    <p:titleStyle>
      <a:lvl1pPr algn="l" defTabSz="914400">
        <a:lnSpc>
          <a:spcPct val="90000"/>
        </a:lnSpc>
        <a:spcBef>
          <a:spcPts val="0"/>
        </a:spcBef>
        <a:buNone/>
        <a:defRPr sz="44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>
        <a:lnSpc>
          <a:spcPct val="90000"/>
        </a:lnSpc>
        <a:spcBef>
          <a:spcPts val="1000"/>
        </a:spcBef>
        <a:buFont typeface="Arial"/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>
        <a:lnSpc>
          <a:spcPct val="90000"/>
        </a:lnSpc>
        <a:spcBef>
          <a:spcPts val="500"/>
        </a:spcBef>
        <a:buFont typeface="Arial"/>
        <a:buChar char="•"/>
        <a:defRPr sz="18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>
        <a:defRPr sz="18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s://www.coilcraft.com/en-us/products/power/shielded-inductors/molded-inductor/xgl/xgl3515/" TargetMode="External"/><Relationship Id="rId13" Type="http://schemas.openxmlformats.org/officeDocument/2006/relationships/hyperlink" Target="https://www.coilcraft.com/en-us/products/power/shielded-inductors/molded-inductor/xgl/xgl5030/" TargetMode="External"/><Relationship Id="rId3" Type="http://schemas.openxmlformats.org/officeDocument/2006/relationships/hyperlink" Target="https://www.coilcraft.com/en-us/products/power/shielded-inductors/molded-inductor/xgl/xgl4030/" TargetMode="External"/><Relationship Id="rId7" Type="http://schemas.openxmlformats.org/officeDocument/2006/relationships/hyperlink" Target="https://www.coilcraft.com/en-us/products/power/shielded-inductors/molded-inductor/xgl/xgl3520/" TargetMode="External"/><Relationship Id="rId12" Type="http://schemas.openxmlformats.org/officeDocument/2006/relationships/hyperlink" Target="https://www.coilcraft.com/en-us/products/power/shielded-inductors/molded-inductor/xgl/xgl5050/" TargetMode="External"/><Relationship Id="rId17" Type="http://schemas.openxmlformats.org/officeDocument/2006/relationships/image" Target="../media/image5.png"/><Relationship Id="rId2" Type="http://schemas.openxmlformats.org/officeDocument/2006/relationships/hyperlink" Target="https://www.coilcraft.com/en-us/products/power/shielded-inductors/molded-inductor/xgl/xgl4020/" TargetMode="External"/><Relationship Id="rId16" Type="http://schemas.openxmlformats.org/officeDocument/2006/relationships/image" Target="../media/image4.png"/><Relationship Id="rId1" Type="http://schemas.openxmlformats.org/officeDocument/2006/relationships/slideLayout" Target="../slideLayouts/slideLayout3.xml"/><Relationship Id="rId6" Type="http://schemas.openxmlformats.org/officeDocument/2006/relationships/hyperlink" Target="https://www.coilcraft.com/en-us/products/power/shielded-inductors/molded-inductor/xgl/xgl3530/" TargetMode="External"/><Relationship Id="rId11" Type="http://schemas.openxmlformats.org/officeDocument/2006/relationships/hyperlink" Target="https://www.coilcraft.com/en-us/products/power/shielded-inductors/molded-inductor/xgl/xgl1060/" TargetMode="External"/><Relationship Id="rId5" Type="http://schemas.openxmlformats.org/officeDocument/2006/relationships/hyperlink" Target="https://www.coilcraft.com/en-us/products/power/shielded-inductors/molded-inductor/xgl/xgl4015/" TargetMode="External"/><Relationship Id="rId15" Type="http://schemas.openxmlformats.org/officeDocument/2006/relationships/hyperlink" Target="https://www.coilcraft.com/en-us/products/power/shielded-inductors/molded-inductor/xgl/xgl6030/" TargetMode="External"/><Relationship Id="rId10" Type="http://schemas.openxmlformats.org/officeDocument/2006/relationships/hyperlink" Target="https://www.coilcraft.com/en-us/products/power/shielded-inductors/molded-inductor/xgl/xgl1010/" TargetMode="External"/><Relationship Id="rId4" Type="http://schemas.openxmlformats.org/officeDocument/2006/relationships/hyperlink" Target="https://www.coilcraft.com/en-us/products/power/shielded-inductors/molded-inductor/xgl/xgl4040/" TargetMode="External"/><Relationship Id="rId9" Type="http://schemas.openxmlformats.org/officeDocument/2006/relationships/hyperlink" Target="https://www.coilcraft.com/en-us/products/power/shielded-inductors/molded-inductor/xgl/xgl3512/" TargetMode="External"/><Relationship Id="rId14" Type="http://schemas.openxmlformats.org/officeDocument/2006/relationships/hyperlink" Target="https://www.coilcraft.com/en-us/products/power/shielded-inductors/molded-inductor/xgl/xgl5020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coilcraft.com/en-us/products/power/shielded-inductors/molded-inductor/xgl/xgl1010/" TargetMode="External"/><Relationship Id="rId7" Type="http://schemas.openxmlformats.org/officeDocument/2006/relationships/image" Target="../media/image5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4" name="Up Arrow 3"/>
          <p:cNvSpPr/>
          <p:nvPr/>
        </p:nvSpPr>
        <p:spPr bwMode="auto">
          <a:xfrm>
            <a:off x="889086" y="893792"/>
            <a:ext cx="63736" cy="4852873"/>
          </a:xfrm>
          <a:prstGeom prst="up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cxnSp>
        <p:nvCxnSpPr>
          <p:cNvPr id="7" name="Straight Arrow Connector 6"/>
          <p:cNvCxnSpPr>
            <a:cxnSpLocks/>
          </p:cNvCxnSpPr>
          <p:nvPr/>
        </p:nvCxnSpPr>
        <p:spPr bwMode="auto">
          <a:xfrm flipV="1">
            <a:off x="1201183" y="5753120"/>
            <a:ext cx="10910461" cy="88"/>
          </a:xfrm>
          <a:prstGeom prst="straightConnector1">
            <a:avLst/>
          </a:prstGeom>
          <a:ln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 bwMode="auto">
          <a:xfrm>
            <a:off x="194963" y="4608034"/>
            <a:ext cx="872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/>
              <a:t>&lt;2 mm</a:t>
            </a:r>
          </a:p>
        </p:txBody>
      </p:sp>
      <p:sp>
        <p:nvSpPr>
          <p:cNvPr id="12" name="TextBox 11"/>
          <p:cNvSpPr txBox="1"/>
          <p:nvPr/>
        </p:nvSpPr>
        <p:spPr bwMode="auto">
          <a:xfrm>
            <a:off x="294067" y="3889230"/>
            <a:ext cx="872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/>
              <a:t>2 mm</a:t>
            </a:r>
          </a:p>
        </p:txBody>
      </p:sp>
      <p:sp>
        <p:nvSpPr>
          <p:cNvPr id="13" name="TextBox 12"/>
          <p:cNvSpPr txBox="1"/>
          <p:nvPr/>
        </p:nvSpPr>
        <p:spPr bwMode="auto">
          <a:xfrm>
            <a:off x="286054" y="3305166"/>
            <a:ext cx="872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/>
              <a:t>3 mm</a:t>
            </a:r>
          </a:p>
        </p:txBody>
      </p:sp>
      <p:sp>
        <p:nvSpPr>
          <p:cNvPr id="14" name="TextBox 13"/>
          <p:cNvSpPr txBox="1"/>
          <p:nvPr/>
        </p:nvSpPr>
        <p:spPr bwMode="auto">
          <a:xfrm>
            <a:off x="294067" y="2752600"/>
            <a:ext cx="872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/>
              <a:t>4 mm</a:t>
            </a:r>
          </a:p>
        </p:txBody>
      </p:sp>
      <p:sp>
        <p:nvSpPr>
          <p:cNvPr id="15" name="TextBox 14"/>
          <p:cNvSpPr txBox="1"/>
          <p:nvPr/>
        </p:nvSpPr>
        <p:spPr bwMode="auto">
          <a:xfrm>
            <a:off x="286054" y="2261452"/>
            <a:ext cx="872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/>
              <a:t>5 mm</a:t>
            </a:r>
          </a:p>
        </p:txBody>
      </p:sp>
      <p:sp>
        <p:nvSpPr>
          <p:cNvPr id="16" name="TextBox 15"/>
          <p:cNvSpPr txBox="1"/>
          <p:nvPr/>
        </p:nvSpPr>
        <p:spPr bwMode="auto">
          <a:xfrm>
            <a:off x="294067" y="1783397"/>
            <a:ext cx="872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/>
              <a:t>6 mm</a:t>
            </a:r>
          </a:p>
        </p:txBody>
      </p:sp>
      <p:sp>
        <p:nvSpPr>
          <p:cNvPr id="19" name="TextBox 18"/>
          <p:cNvSpPr txBox="1"/>
          <p:nvPr/>
        </p:nvSpPr>
        <p:spPr bwMode="auto">
          <a:xfrm>
            <a:off x="1290135" y="5753120"/>
            <a:ext cx="87283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/>
              <a:t>3 x 3</a:t>
            </a:r>
          </a:p>
        </p:txBody>
      </p:sp>
      <p:sp>
        <p:nvSpPr>
          <p:cNvPr id="20" name="TextBox 19"/>
          <p:cNvSpPr txBox="1"/>
          <p:nvPr/>
        </p:nvSpPr>
        <p:spPr bwMode="auto">
          <a:xfrm>
            <a:off x="2353867" y="5764755"/>
            <a:ext cx="1014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/>
              <a:t>3.5 x 3.5</a:t>
            </a:r>
          </a:p>
        </p:txBody>
      </p:sp>
      <p:sp>
        <p:nvSpPr>
          <p:cNvPr id="21" name="TextBox 20"/>
          <p:cNvSpPr txBox="1"/>
          <p:nvPr/>
        </p:nvSpPr>
        <p:spPr bwMode="auto">
          <a:xfrm>
            <a:off x="3749812" y="5746666"/>
            <a:ext cx="7250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/>
              <a:t>4 x 4</a:t>
            </a:r>
          </a:p>
        </p:txBody>
      </p:sp>
      <p:sp>
        <p:nvSpPr>
          <p:cNvPr id="22" name="TextBox 21"/>
          <p:cNvSpPr txBox="1"/>
          <p:nvPr/>
        </p:nvSpPr>
        <p:spPr bwMode="auto">
          <a:xfrm>
            <a:off x="4862323" y="5759662"/>
            <a:ext cx="80374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/>
              <a:t>5 x 5</a:t>
            </a:r>
          </a:p>
        </p:txBody>
      </p:sp>
      <p:sp>
        <p:nvSpPr>
          <p:cNvPr id="23" name="TextBox 22"/>
          <p:cNvSpPr txBox="1"/>
          <p:nvPr/>
        </p:nvSpPr>
        <p:spPr bwMode="auto">
          <a:xfrm>
            <a:off x="6015938" y="5753120"/>
            <a:ext cx="76875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/>
              <a:t>6 x 6</a:t>
            </a:r>
          </a:p>
        </p:txBody>
      </p:sp>
      <p:sp>
        <p:nvSpPr>
          <p:cNvPr id="24" name="TextBox 23"/>
          <p:cNvSpPr txBox="1"/>
          <p:nvPr/>
        </p:nvSpPr>
        <p:spPr bwMode="auto">
          <a:xfrm>
            <a:off x="7179894" y="5767458"/>
            <a:ext cx="1014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/>
              <a:t>7 x 7</a:t>
            </a:r>
          </a:p>
        </p:txBody>
      </p:sp>
      <p:sp>
        <p:nvSpPr>
          <p:cNvPr id="25" name="TextBox 24"/>
          <p:cNvSpPr txBox="1"/>
          <p:nvPr/>
        </p:nvSpPr>
        <p:spPr bwMode="auto">
          <a:xfrm>
            <a:off x="8334527" y="5753120"/>
            <a:ext cx="10141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/>
              <a:t>10 x 10</a:t>
            </a:r>
          </a:p>
        </p:txBody>
      </p:sp>
      <p:sp>
        <p:nvSpPr>
          <p:cNvPr id="26" name="TextBox 25"/>
          <p:cNvSpPr txBox="1"/>
          <p:nvPr/>
        </p:nvSpPr>
        <p:spPr bwMode="auto">
          <a:xfrm>
            <a:off x="9508747" y="5746666"/>
            <a:ext cx="87717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/>
              <a:t>13 x 13</a:t>
            </a:r>
          </a:p>
        </p:txBody>
      </p:sp>
      <p:sp>
        <p:nvSpPr>
          <p:cNvPr id="32" name="TextBox 31">
            <a:hlinkClick r:id="rId2"/>
          </p:cNvPr>
          <p:cNvSpPr txBox="1"/>
          <p:nvPr/>
        </p:nvSpPr>
        <p:spPr bwMode="auto">
          <a:xfrm>
            <a:off x="3442108" y="3782781"/>
            <a:ext cx="1065692" cy="415498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100" b="1"/>
              <a:t>XGL4020/4025</a:t>
            </a:r>
            <a:endParaRPr/>
          </a:p>
          <a:p>
            <a:pPr algn="ctr">
              <a:defRPr/>
            </a:pPr>
            <a:r>
              <a:rPr lang="en-US" sz="1000" b="1"/>
              <a:t>40 nH – 12 µH</a:t>
            </a:r>
          </a:p>
        </p:txBody>
      </p:sp>
      <p:sp>
        <p:nvSpPr>
          <p:cNvPr id="33" name="TextBox 32">
            <a:hlinkClick r:id="rId3"/>
          </p:cNvPr>
          <p:cNvSpPr txBox="1"/>
          <p:nvPr/>
        </p:nvSpPr>
        <p:spPr bwMode="auto">
          <a:xfrm>
            <a:off x="3442108" y="3280391"/>
            <a:ext cx="1065692" cy="430887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XGL4030</a:t>
            </a:r>
            <a:endParaRPr/>
          </a:p>
          <a:p>
            <a:pPr algn="ctr">
              <a:defRPr/>
            </a:pPr>
            <a:r>
              <a:rPr lang="en-US" sz="1000" b="1"/>
              <a:t>45 nH – 12 µH</a:t>
            </a:r>
          </a:p>
        </p:txBody>
      </p:sp>
      <p:sp>
        <p:nvSpPr>
          <p:cNvPr id="34" name="TextBox 33">
            <a:hlinkClick r:id="rId4"/>
          </p:cNvPr>
          <p:cNvSpPr txBox="1"/>
          <p:nvPr/>
        </p:nvSpPr>
        <p:spPr bwMode="auto">
          <a:xfrm>
            <a:off x="3442108" y="2766343"/>
            <a:ext cx="1065692" cy="430887"/>
          </a:xfrm>
          <a:prstGeom prst="rect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XGL4040</a:t>
            </a:r>
            <a:endParaRPr/>
          </a:p>
          <a:p>
            <a:pPr algn="ctr">
              <a:defRPr/>
            </a:pPr>
            <a:r>
              <a:rPr lang="en-US" sz="1000" b="1"/>
              <a:t>150 nH-22 µH</a:t>
            </a:r>
          </a:p>
        </p:txBody>
      </p:sp>
      <p:sp>
        <p:nvSpPr>
          <p:cNvPr id="35" name="TextBox 34"/>
          <p:cNvSpPr txBox="1"/>
          <p:nvPr/>
        </p:nvSpPr>
        <p:spPr bwMode="auto">
          <a:xfrm>
            <a:off x="3442107" y="4802299"/>
            <a:ext cx="1065871" cy="426755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XGL4012</a:t>
            </a:r>
            <a:endParaRPr/>
          </a:p>
          <a:p>
            <a:pPr algn="ctr">
              <a:defRPr/>
            </a:pPr>
            <a:r>
              <a:rPr lang="en-US" sz="1000" b="1"/>
              <a:t>33 nH – 1.2 µH</a:t>
            </a:r>
          </a:p>
        </p:txBody>
      </p:sp>
      <p:sp>
        <p:nvSpPr>
          <p:cNvPr id="36" name="TextBox 35">
            <a:hlinkClick r:id="rId5"/>
          </p:cNvPr>
          <p:cNvSpPr txBox="1"/>
          <p:nvPr/>
        </p:nvSpPr>
        <p:spPr bwMode="auto">
          <a:xfrm>
            <a:off x="2279200" y="5295301"/>
            <a:ext cx="1065692" cy="415498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100" b="1"/>
              <a:t>XGL3509/3510</a:t>
            </a:r>
            <a:endParaRPr/>
          </a:p>
          <a:p>
            <a:pPr algn="ctr">
              <a:defRPr/>
            </a:pPr>
            <a:r>
              <a:rPr lang="en-US" sz="1000" b="1"/>
              <a:t>90 nH</a:t>
            </a:r>
          </a:p>
        </p:txBody>
      </p:sp>
      <p:sp>
        <p:nvSpPr>
          <p:cNvPr id="44" name="TextBox 43"/>
          <p:cNvSpPr txBox="1"/>
          <p:nvPr/>
        </p:nvSpPr>
        <p:spPr bwMode="auto">
          <a:xfrm>
            <a:off x="237821" y="1307544"/>
            <a:ext cx="985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/>
              <a:t>10 mm</a:t>
            </a:r>
          </a:p>
        </p:txBody>
      </p:sp>
      <p:sp>
        <p:nvSpPr>
          <p:cNvPr id="47" name="TextBox 46">
            <a:hlinkClick r:id="rId6"/>
          </p:cNvPr>
          <p:cNvSpPr txBox="1"/>
          <p:nvPr/>
        </p:nvSpPr>
        <p:spPr bwMode="auto">
          <a:xfrm>
            <a:off x="2279200" y="3286065"/>
            <a:ext cx="1071817" cy="430887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XGL3530</a:t>
            </a:r>
            <a:endParaRPr/>
          </a:p>
          <a:p>
            <a:pPr algn="ctr">
              <a:defRPr/>
            </a:pPr>
            <a:r>
              <a:rPr lang="en-US" sz="1000" b="1"/>
              <a:t>100 nH – 6.8 µH</a:t>
            </a:r>
          </a:p>
        </p:txBody>
      </p:sp>
      <p:sp>
        <p:nvSpPr>
          <p:cNvPr id="48" name="TextBox 47">
            <a:hlinkClick r:id="rId7"/>
          </p:cNvPr>
          <p:cNvSpPr txBox="1"/>
          <p:nvPr/>
        </p:nvSpPr>
        <p:spPr bwMode="auto">
          <a:xfrm>
            <a:off x="2267214" y="3795114"/>
            <a:ext cx="1083803" cy="430887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XGL3520</a:t>
            </a:r>
            <a:endParaRPr/>
          </a:p>
          <a:p>
            <a:pPr algn="ctr">
              <a:defRPr/>
            </a:pPr>
            <a:r>
              <a:rPr lang="en-US" sz="1000" b="1"/>
              <a:t>100 nH – 4.7 µH</a:t>
            </a:r>
          </a:p>
        </p:txBody>
      </p:sp>
      <p:sp>
        <p:nvSpPr>
          <p:cNvPr id="49" name="TextBox 48">
            <a:hlinkClick r:id="rId8"/>
          </p:cNvPr>
          <p:cNvSpPr txBox="1"/>
          <p:nvPr/>
        </p:nvSpPr>
        <p:spPr bwMode="auto">
          <a:xfrm>
            <a:off x="2267214" y="4305465"/>
            <a:ext cx="1083803" cy="430887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XGL3515</a:t>
            </a:r>
            <a:endParaRPr/>
          </a:p>
          <a:p>
            <a:pPr algn="ctr">
              <a:defRPr/>
            </a:pPr>
            <a:r>
              <a:rPr lang="en-US" sz="1000" b="1"/>
              <a:t>90 nH – 2.2 µH</a:t>
            </a:r>
          </a:p>
        </p:txBody>
      </p:sp>
      <p:sp>
        <p:nvSpPr>
          <p:cNvPr id="50" name="TextBox 49">
            <a:hlinkClick r:id="rId9"/>
          </p:cNvPr>
          <p:cNvSpPr txBox="1"/>
          <p:nvPr/>
        </p:nvSpPr>
        <p:spPr bwMode="auto">
          <a:xfrm>
            <a:off x="2267214" y="4805355"/>
            <a:ext cx="1083803" cy="430887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XGL3512</a:t>
            </a:r>
            <a:endParaRPr/>
          </a:p>
          <a:p>
            <a:pPr algn="ctr">
              <a:defRPr/>
            </a:pPr>
            <a:r>
              <a:rPr lang="en-US" sz="1000" b="1"/>
              <a:t>82 nH – 1.2 µH</a:t>
            </a:r>
          </a:p>
        </p:txBody>
      </p:sp>
      <p:sp>
        <p:nvSpPr>
          <p:cNvPr id="52" name="TextBox 51"/>
          <p:cNvSpPr txBox="1"/>
          <p:nvPr/>
        </p:nvSpPr>
        <p:spPr bwMode="auto">
          <a:xfrm>
            <a:off x="1158890" y="4546480"/>
            <a:ext cx="1051919" cy="430887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XGL3014</a:t>
            </a:r>
            <a:endParaRPr/>
          </a:p>
          <a:p>
            <a:pPr algn="ctr">
              <a:defRPr/>
            </a:pPr>
            <a:r>
              <a:rPr lang="en-US" sz="1000" b="1"/>
              <a:t>82 nH – 1.8 µH</a:t>
            </a:r>
          </a:p>
        </p:txBody>
      </p:sp>
      <p:sp>
        <p:nvSpPr>
          <p:cNvPr id="53" name="TextBox 52"/>
          <p:cNvSpPr txBox="1"/>
          <p:nvPr/>
        </p:nvSpPr>
        <p:spPr bwMode="auto">
          <a:xfrm>
            <a:off x="6864728" y="4252512"/>
            <a:ext cx="1216430" cy="430887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XGL7015</a:t>
            </a:r>
            <a:endParaRPr/>
          </a:p>
          <a:p>
            <a:pPr algn="ctr">
              <a:defRPr/>
            </a:pPr>
            <a:r>
              <a:rPr lang="en-US" sz="1000" b="1"/>
              <a:t>200 nH – 2.2 µH</a:t>
            </a:r>
          </a:p>
        </p:txBody>
      </p:sp>
      <p:sp>
        <p:nvSpPr>
          <p:cNvPr id="54" name="TextBox 53"/>
          <p:cNvSpPr txBox="1"/>
          <p:nvPr/>
        </p:nvSpPr>
        <p:spPr bwMode="auto">
          <a:xfrm>
            <a:off x="6864728" y="3259455"/>
            <a:ext cx="1216430" cy="430887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XGL7030</a:t>
            </a:r>
            <a:endParaRPr/>
          </a:p>
          <a:p>
            <a:pPr algn="ctr">
              <a:defRPr/>
            </a:pPr>
            <a:r>
              <a:rPr lang="en-US" sz="1000" b="1"/>
              <a:t>240 nH – 18 µH</a:t>
            </a:r>
          </a:p>
        </p:txBody>
      </p:sp>
      <p:sp>
        <p:nvSpPr>
          <p:cNvPr id="55" name="TextBox 54"/>
          <p:cNvSpPr txBox="1"/>
          <p:nvPr/>
        </p:nvSpPr>
        <p:spPr bwMode="auto">
          <a:xfrm>
            <a:off x="9348678" y="995154"/>
            <a:ext cx="1216430" cy="430887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XGL1313</a:t>
            </a:r>
            <a:endParaRPr/>
          </a:p>
          <a:p>
            <a:pPr algn="ctr">
              <a:defRPr/>
            </a:pPr>
            <a:r>
              <a:rPr lang="en-US" sz="1000" b="1"/>
              <a:t>1.5 µH– 47 µH</a:t>
            </a:r>
          </a:p>
        </p:txBody>
      </p:sp>
      <p:sp>
        <p:nvSpPr>
          <p:cNvPr id="56" name="TextBox 55">
            <a:hlinkClick r:id="rId10"/>
          </p:cNvPr>
          <p:cNvSpPr txBox="1"/>
          <p:nvPr/>
        </p:nvSpPr>
        <p:spPr bwMode="auto">
          <a:xfrm>
            <a:off x="8081158" y="1258919"/>
            <a:ext cx="1216430" cy="430887"/>
          </a:xfrm>
          <a:prstGeom prst="rect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XGL1010</a:t>
            </a:r>
            <a:endParaRPr/>
          </a:p>
          <a:p>
            <a:pPr algn="ctr">
              <a:defRPr/>
            </a:pPr>
            <a:r>
              <a:rPr lang="en-US" sz="1000" b="1"/>
              <a:t>270 nH-56 µH</a:t>
            </a:r>
          </a:p>
        </p:txBody>
      </p:sp>
      <p:sp>
        <p:nvSpPr>
          <p:cNvPr id="57" name="TextBox 56">
            <a:hlinkClick r:id="rId11"/>
          </p:cNvPr>
          <p:cNvSpPr txBox="1"/>
          <p:nvPr/>
        </p:nvSpPr>
        <p:spPr bwMode="auto">
          <a:xfrm>
            <a:off x="8081158" y="1747583"/>
            <a:ext cx="1216430" cy="430887"/>
          </a:xfrm>
          <a:prstGeom prst="rect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XGL1060</a:t>
            </a:r>
            <a:endParaRPr/>
          </a:p>
          <a:p>
            <a:pPr algn="ctr">
              <a:defRPr/>
            </a:pPr>
            <a:r>
              <a:rPr lang="en-US" sz="1000" b="1"/>
              <a:t>1 µH - 10 µH</a:t>
            </a:r>
          </a:p>
        </p:txBody>
      </p:sp>
      <p:sp>
        <p:nvSpPr>
          <p:cNvPr id="58" name="TextBox 57">
            <a:hlinkClick r:id="rId12"/>
          </p:cNvPr>
          <p:cNvSpPr txBox="1"/>
          <p:nvPr/>
        </p:nvSpPr>
        <p:spPr bwMode="auto">
          <a:xfrm>
            <a:off x="4600461" y="2261655"/>
            <a:ext cx="1083756" cy="430887"/>
          </a:xfrm>
          <a:prstGeom prst="rect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XGL5050</a:t>
            </a:r>
            <a:endParaRPr/>
          </a:p>
          <a:p>
            <a:pPr algn="ctr">
              <a:defRPr/>
            </a:pPr>
            <a:r>
              <a:rPr lang="en-US" sz="1000" b="1"/>
              <a:t>160 nH-33 µH</a:t>
            </a:r>
          </a:p>
        </p:txBody>
      </p:sp>
      <p:sp>
        <p:nvSpPr>
          <p:cNvPr id="59" name="TextBox 58">
            <a:hlinkClick r:id="rId13"/>
          </p:cNvPr>
          <p:cNvSpPr txBox="1"/>
          <p:nvPr/>
        </p:nvSpPr>
        <p:spPr bwMode="auto">
          <a:xfrm>
            <a:off x="4582315" y="3273472"/>
            <a:ext cx="1083756" cy="430887"/>
          </a:xfrm>
          <a:prstGeom prst="rect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XGL5030</a:t>
            </a:r>
            <a:endParaRPr/>
          </a:p>
          <a:p>
            <a:pPr algn="ctr">
              <a:defRPr/>
            </a:pPr>
            <a:r>
              <a:rPr lang="en-US" sz="1000" b="1"/>
              <a:t>55 nH-22 µH</a:t>
            </a:r>
          </a:p>
        </p:txBody>
      </p:sp>
      <p:sp>
        <p:nvSpPr>
          <p:cNvPr id="60" name="TextBox 59">
            <a:hlinkClick r:id="rId14"/>
          </p:cNvPr>
          <p:cNvSpPr txBox="1"/>
          <p:nvPr/>
        </p:nvSpPr>
        <p:spPr bwMode="auto">
          <a:xfrm>
            <a:off x="4582315" y="3767392"/>
            <a:ext cx="1083756" cy="430887"/>
          </a:xfrm>
          <a:prstGeom prst="rect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XGL5020</a:t>
            </a:r>
            <a:endParaRPr/>
          </a:p>
          <a:p>
            <a:pPr algn="ctr">
              <a:defRPr/>
            </a:pPr>
            <a:r>
              <a:rPr lang="en-US" sz="1000" b="1"/>
              <a:t>50 nH - 8.2 µH</a:t>
            </a:r>
          </a:p>
        </p:txBody>
      </p:sp>
      <p:sp>
        <p:nvSpPr>
          <p:cNvPr id="61" name="TextBox 60">
            <a:hlinkClick r:id="rId15"/>
          </p:cNvPr>
          <p:cNvSpPr txBox="1"/>
          <p:nvPr/>
        </p:nvSpPr>
        <p:spPr bwMode="auto">
          <a:xfrm>
            <a:off x="5750799" y="3259455"/>
            <a:ext cx="1032207" cy="430887"/>
          </a:xfrm>
          <a:prstGeom prst="rect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XGL6030</a:t>
            </a:r>
            <a:endParaRPr/>
          </a:p>
          <a:p>
            <a:pPr algn="ctr">
              <a:defRPr/>
            </a:pPr>
            <a:r>
              <a:rPr lang="en-US" sz="1000" b="1"/>
              <a:t>65 nH-18 µH</a:t>
            </a:r>
          </a:p>
        </p:txBody>
      </p:sp>
      <p:sp>
        <p:nvSpPr>
          <p:cNvPr id="62" name="TextBox 61"/>
          <p:cNvSpPr txBox="1"/>
          <p:nvPr/>
        </p:nvSpPr>
        <p:spPr bwMode="auto">
          <a:xfrm>
            <a:off x="5747794" y="3751206"/>
            <a:ext cx="1035211" cy="430887"/>
          </a:xfrm>
          <a:prstGeom prst="rect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XGL6020</a:t>
            </a:r>
            <a:endParaRPr/>
          </a:p>
          <a:p>
            <a:pPr algn="ctr">
              <a:defRPr/>
            </a:pPr>
            <a:r>
              <a:rPr lang="en-US" sz="1000" b="1"/>
              <a:t>55 nH - 10 µH</a:t>
            </a:r>
          </a:p>
        </p:txBody>
      </p:sp>
      <p:sp>
        <p:nvSpPr>
          <p:cNvPr id="69" name="Right Arrow 68"/>
          <p:cNvSpPr/>
          <p:nvPr/>
        </p:nvSpPr>
        <p:spPr bwMode="auto">
          <a:xfrm>
            <a:off x="6983493" y="6201461"/>
            <a:ext cx="4730371" cy="438307"/>
          </a:xfrm>
          <a:prstGeom prst="rightArrow">
            <a:avLst>
              <a:gd name="adj1" fmla="val 50000"/>
              <a:gd name="adj2" fmla="val 50000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0" name="TextBox 69"/>
          <p:cNvSpPr txBox="1"/>
          <p:nvPr/>
        </p:nvSpPr>
        <p:spPr bwMode="auto">
          <a:xfrm>
            <a:off x="8428431" y="6251337"/>
            <a:ext cx="1804361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Higher Current</a:t>
            </a:r>
          </a:p>
        </p:txBody>
      </p:sp>
      <p:sp>
        <p:nvSpPr>
          <p:cNvPr id="72" name="Right Arrow 71"/>
          <p:cNvSpPr/>
          <p:nvPr/>
        </p:nvSpPr>
        <p:spPr bwMode="auto">
          <a:xfrm rot="10800000">
            <a:off x="1344918" y="6221037"/>
            <a:ext cx="4730371" cy="438307"/>
          </a:xfrm>
          <a:prstGeom prst="rightArrow">
            <a:avLst>
              <a:gd name="adj1" fmla="val 50000"/>
              <a:gd name="adj2" fmla="val 50000"/>
            </a:avLst>
          </a:prstGeom>
          <a:solidFill>
            <a:schemeClr val="tx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74" name="TextBox 73"/>
          <p:cNvSpPr txBox="1"/>
          <p:nvPr/>
        </p:nvSpPr>
        <p:spPr bwMode="auto">
          <a:xfrm>
            <a:off x="2572093" y="6251337"/>
            <a:ext cx="270918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600">
                <a:solidFill>
                  <a:schemeClr val="bg1"/>
                </a:solidFill>
              </a:rPr>
              <a:t>Smaller size and Lower Profile</a:t>
            </a:r>
          </a:p>
        </p:txBody>
      </p:sp>
      <p:sp>
        <p:nvSpPr>
          <p:cNvPr id="80" name="TextBox 79"/>
          <p:cNvSpPr txBox="1"/>
          <p:nvPr/>
        </p:nvSpPr>
        <p:spPr bwMode="auto">
          <a:xfrm>
            <a:off x="219046" y="735697"/>
            <a:ext cx="985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/>
              <a:t>Height</a:t>
            </a:r>
          </a:p>
        </p:txBody>
      </p:sp>
      <p:sp>
        <p:nvSpPr>
          <p:cNvPr id="81" name="TextBox 80"/>
          <p:cNvSpPr txBox="1"/>
          <p:nvPr/>
        </p:nvSpPr>
        <p:spPr bwMode="auto">
          <a:xfrm>
            <a:off x="384392" y="5794649"/>
            <a:ext cx="985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 b="1"/>
              <a:t>Footprint</a:t>
            </a:r>
          </a:p>
        </p:txBody>
      </p:sp>
      <p:pic>
        <p:nvPicPr>
          <p:cNvPr id="84" name="Picture 83"/>
          <p:cNvPicPr>
            <a:picLocks noChangeAspect="1"/>
          </p:cNvPicPr>
          <p:nvPr/>
        </p:nvPicPr>
        <p:blipFill>
          <a:blip r:embed="rId16"/>
          <a:stretch/>
        </p:blipFill>
        <p:spPr bwMode="auto">
          <a:xfrm>
            <a:off x="1428886" y="5466561"/>
            <a:ext cx="321922" cy="286559"/>
          </a:xfrm>
          <a:prstGeom prst="rect">
            <a:avLst/>
          </a:prstGeom>
        </p:spPr>
      </p:pic>
      <p:sp>
        <p:nvSpPr>
          <p:cNvPr id="51" name="TextBox 50">
            <a:hlinkClick r:id="rId12"/>
          </p:cNvPr>
          <p:cNvSpPr txBox="1"/>
          <p:nvPr/>
        </p:nvSpPr>
        <p:spPr bwMode="auto">
          <a:xfrm>
            <a:off x="5758102" y="1759029"/>
            <a:ext cx="1014593" cy="430887"/>
          </a:xfrm>
          <a:prstGeom prst="rect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XGL6060</a:t>
            </a:r>
            <a:endParaRPr/>
          </a:p>
          <a:p>
            <a:pPr algn="ctr">
              <a:defRPr/>
            </a:pPr>
            <a:r>
              <a:rPr lang="en-US" sz="1000" b="1"/>
              <a:t>220 nH-47 µH</a:t>
            </a:r>
          </a:p>
        </p:txBody>
      </p:sp>
      <p:sp>
        <p:nvSpPr>
          <p:cNvPr id="63" name="TextBox 62"/>
          <p:cNvSpPr txBox="1"/>
          <p:nvPr/>
        </p:nvSpPr>
        <p:spPr bwMode="auto">
          <a:xfrm>
            <a:off x="1167520" y="3793774"/>
            <a:ext cx="1043290" cy="430887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XGL3020</a:t>
            </a:r>
            <a:endParaRPr/>
          </a:p>
          <a:p>
            <a:pPr algn="ctr">
              <a:defRPr/>
            </a:pPr>
            <a:r>
              <a:rPr lang="en-US" sz="1000" b="1"/>
              <a:t>100 nH – 4.5 µH</a:t>
            </a:r>
          </a:p>
        </p:txBody>
      </p:sp>
      <p:sp>
        <p:nvSpPr>
          <p:cNvPr id="66" name="TextBox 65"/>
          <p:cNvSpPr txBox="1"/>
          <p:nvPr/>
        </p:nvSpPr>
        <p:spPr bwMode="auto">
          <a:xfrm>
            <a:off x="10683392" y="5754095"/>
            <a:ext cx="136894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/>
              <a:t>17 x 17 mm</a:t>
            </a:r>
          </a:p>
        </p:txBody>
      </p:sp>
      <p:sp>
        <p:nvSpPr>
          <p:cNvPr id="67" name="TextBox 66"/>
          <p:cNvSpPr txBox="1"/>
          <p:nvPr/>
        </p:nvSpPr>
        <p:spPr bwMode="auto">
          <a:xfrm>
            <a:off x="10608105" y="995154"/>
            <a:ext cx="1216430" cy="430887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XGL1712</a:t>
            </a:r>
            <a:endParaRPr/>
          </a:p>
          <a:p>
            <a:pPr algn="ctr">
              <a:defRPr/>
            </a:pPr>
            <a:r>
              <a:rPr lang="en-US" sz="1000" b="1"/>
              <a:t>1.0 µH – 82 µH</a:t>
            </a:r>
          </a:p>
        </p:txBody>
      </p:sp>
      <p:sp>
        <p:nvSpPr>
          <p:cNvPr id="68" name="TextBox 67"/>
          <p:cNvSpPr txBox="1"/>
          <p:nvPr/>
        </p:nvSpPr>
        <p:spPr bwMode="auto">
          <a:xfrm>
            <a:off x="167956" y="1004511"/>
            <a:ext cx="98532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/>
              <a:t>&gt;10 mm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17"/>
          <a:stretch/>
        </p:blipFill>
        <p:spPr bwMode="auto">
          <a:xfrm>
            <a:off x="10331613" y="1470563"/>
            <a:ext cx="1492922" cy="1250321"/>
          </a:xfrm>
          <a:prstGeom prst="rect">
            <a:avLst/>
          </a:prstGeom>
        </p:spPr>
      </p:pic>
      <p:sp>
        <p:nvSpPr>
          <p:cNvPr id="75" name="TextBox 74"/>
          <p:cNvSpPr txBox="1"/>
          <p:nvPr/>
        </p:nvSpPr>
        <p:spPr bwMode="auto">
          <a:xfrm>
            <a:off x="224202" y="5295013"/>
            <a:ext cx="87283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sz="1400"/>
              <a:t>≤1 mm</a:t>
            </a:r>
          </a:p>
        </p:txBody>
      </p:sp>
      <p:sp>
        <p:nvSpPr>
          <p:cNvPr id="71" name="TextBox 70"/>
          <p:cNvSpPr txBox="1"/>
          <p:nvPr/>
        </p:nvSpPr>
        <p:spPr bwMode="auto">
          <a:xfrm>
            <a:off x="3451298" y="4297695"/>
            <a:ext cx="1056502" cy="415498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100" b="1"/>
              <a:t>XGL4015/4018</a:t>
            </a:r>
            <a:endParaRPr/>
          </a:p>
          <a:p>
            <a:pPr algn="ctr">
              <a:defRPr/>
            </a:pPr>
            <a:r>
              <a:rPr lang="en-US" sz="1000" b="1"/>
              <a:t>100 nH – 4.7 µH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auto">
          <a:xfrm>
            <a:off x="506805" y="961677"/>
            <a:ext cx="11488459" cy="639397"/>
          </a:xfrm>
        </p:spPr>
        <p:txBody>
          <a:bodyPr/>
          <a:lstStyle/>
          <a:p>
            <a:pPr>
              <a:defRPr/>
            </a:pPr>
            <a:r>
              <a:rPr lang="en-US" sz="4000" b="1"/>
              <a:t>XGL - Provides all the Excellent Features of the XEL/XAL </a:t>
            </a:r>
            <a:r>
              <a:rPr lang="en-US" sz="4000" b="1" i="1">
                <a:solidFill>
                  <a:srgbClr val="FF0000"/>
                </a:solidFill>
              </a:rPr>
              <a:t>PLUS!</a:t>
            </a:r>
            <a:r>
              <a:rPr lang="en-US" sz="4000" b="1"/>
              <a:t/>
            </a:r>
            <a:br>
              <a:rPr lang="en-US" sz="4000" b="1"/>
            </a:br>
            <a:endParaRPr lang="en-US" sz="4000" b="1"/>
          </a:p>
        </p:txBody>
      </p:sp>
      <p:sp>
        <p:nvSpPr>
          <p:cNvPr id="7" name="Text Placeholder 3"/>
          <p:cNvSpPr txBox="1"/>
          <p:nvPr/>
        </p:nvSpPr>
        <p:spPr bwMode="auto">
          <a:xfrm>
            <a:off x="494709" y="2232990"/>
            <a:ext cx="9247807" cy="4284187"/>
          </a:xfrm>
          <a:prstGeom prst="rect">
            <a:avLst/>
          </a:prstGeom>
        </p:spPr>
        <p:txBody>
          <a:bodyPr>
            <a:noAutofit/>
          </a:bodyPr>
          <a:lstStyle>
            <a:lvl1pPr marL="228600" indent="-228600" algn="l" defTabSz="914400">
              <a:lnSpc>
                <a:spcPct val="90000"/>
              </a:lnSpc>
              <a:spcBef>
                <a:spcPts val="1000"/>
              </a:spcBef>
              <a:buFont typeface="Arial"/>
              <a:buChar char="•"/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4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20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>
              <a:lnSpc>
                <a:spcPct val="90000"/>
              </a:lnSpc>
              <a:spcBef>
                <a:spcPts val="500"/>
              </a:spcBef>
              <a:buFont typeface="Arial"/>
              <a:buChar char="•"/>
              <a:defRPr sz="1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Clr>
                <a:srgbClr val="FF0000"/>
              </a:buClr>
              <a:defRPr/>
            </a:pPr>
            <a:r>
              <a:rPr lang="en-US"/>
              <a:t>Lowest DCR for highest efficiency</a:t>
            </a:r>
            <a:endParaRPr/>
          </a:p>
          <a:p>
            <a:pPr>
              <a:buClr>
                <a:srgbClr val="FF0000"/>
              </a:buClr>
              <a:defRPr/>
            </a:pPr>
            <a:r>
              <a:rPr lang="en-US"/>
              <a:t>Wider inductance range </a:t>
            </a:r>
            <a:endParaRPr/>
          </a:p>
          <a:p>
            <a:pPr>
              <a:buClr>
                <a:srgbClr val="FF0000"/>
              </a:buClr>
              <a:defRPr/>
            </a:pPr>
            <a:r>
              <a:rPr lang="en-US"/>
              <a:t>High operating voltage (</a:t>
            </a:r>
            <a:r>
              <a:rPr lang="en-US">
                <a:solidFill>
                  <a:srgbClr val="FF0000"/>
                </a:solidFill>
              </a:rPr>
              <a:t>80 V, higher ratings on request</a:t>
            </a:r>
            <a:r>
              <a:rPr lang="en-US"/>
              <a:t>)</a:t>
            </a:r>
            <a:endParaRPr/>
          </a:p>
          <a:p>
            <a:pPr>
              <a:buClr>
                <a:srgbClr val="FF0000"/>
              </a:buClr>
              <a:defRPr/>
            </a:pPr>
            <a:r>
              <a:rPr lang="en-US"/>
              <a:t>High operating temperature range (</a:t>
            </a:r>
            <a:r>
              <a:rPr lang="en-US">
                <a:solidFill>
                  <a:srgbClr val="FF0000"/>
                </a:solidFill>
              </a:rPr>
              <a:t>165°C max</a:t>
            </a:r>
            <a:r>
              <a:rPr lang="en-US"/>
              <a:t>) </a:t>
            </a:r>
          </a:p>
          <a:p>
            <a:pPr>
              <a:buClr>
                <a:srgbClr val="FF0000"/>
              </a:buClr>
              <a:defRPr/>
            </a:pPr>
            <a:r>
              <a:rPr lang="en-US"/>
              <a:t>Low EMI with hidden terminations </a:t>
            </a:r>
          </a:p>
          <a:p>
            <a:pPr>
              <a:buClr>
                <a:srgbClr val="FF0000"/>
              </a:buClr>
              <a:defRPr/>
            </a:pPr>
            <a:r>
              <a:rPr lang="en-US"/>
              <a:t>High current ratings</a:t>
            </a:r>
          </a:p>
          <a:p>
            <a:pPr>
              <a:buClr>
                <a:srgbClr val="FF0000"/>
              </a:buClr>
              <a:defRPr/>
            </a:pPr>
            <a:r>
              <a:rPr lang="en-US"/>
              <a:t>No thermal aging issue</a:t>
            </a:r>
            <a:endParaRPr/>
          </a:p>
          <a:p>
            <a:pPr>
              <a:buClr>
                <a:srgbClr val="FF0000"/>
              </a:buClr>
              <a:defRPr/>
            </a:pPr>
            <a:r>
              <a:rPr lang="en-US"/>
              <a:t>AEC-Q200 qualified </a:t>
            </a:r>
          </a:p>
          <a:p>
            <a:pPr>
              <a:defRPr/>
            </a:pPr>
            <a:endParaRPr lang="en-US" sz="2600"/>
          </a:p>
          <a:p>
            <a:pPr>
              <a:buClr>
                <a:srgbClr val="FF0000"/>
              </a:buClr>
              <a:defRPr/>
            </a:pPr>
            <a:endParaRPr lang="en-US" sz="2400"/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0376503" y="4692132"/>
            <a:ext cx="1023563" cy="1486391"/>
          </a:xfrm>
          <a:prstGeom prst="rect">
            <a:avLst/>
          </a:prstGeom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571420" y="4512245"/>
            <a:ext cx="2829273" cy="184616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685880" y="1628663"/>
            <a:ext cx="9310395" cy="4208928"/>
          </a:xfrm>
          <a:prstGeom prst="rect">
            <a:avLst/>
          </a:prstGeom>
        </p:spPr>
      </p:pic>
      <p:sp>
        <p:nvSpPr>
          <p:cNvPr id="3" name="Title 2"/>
          <p:cNvSpPr>
            <a:spLocks noGrp="1"/>
          </p:cNvSpPr>
          <p:nvPr>
            <p:ph type="title"/>
          </p:nvPr>
        </p:nvSpPr>
        <p:spPr bwMode="auto">
          <a:xfrm>
            <a:off x="506806" y="936739"/>
            <a:ext cx="10515600" cy="1132714"/>
          </a:xfrm>
        </p:spPr>
        <p:txBody>
          <a:bodyPr/>
          <a:lstStyle/>
          <a:p>
            <a:pPr>
              <a:defRPr/>
            </a:pPr>
            <a:r>
              <a:rPr lang="en-US" sz="4000" b="1">
                <a:solidFill>
                  <a:srgbClr val="FF0000"/>
                </a:solidFill>
              </a:rPr>
              <a:t>Highest Current </a:t>
            </a:r>
            <a:r>
              <a:rPr lang="en-US" sz="4000" b="1"/>
              <a:t>and Inductance Values</a:t>
            </a:r>
          </a:p>
        </p:txBody>
      </p:sp>
      <p:sp>
        <p:nvSpPr>
          <p:cNvPr id="10" name="TextBox 9">
            <a:hlinkClick r:id="rId3"/>
          </p:cNvPr>
          <p:cNvSpPr txBox="1"/>
          <p:nvPr/>
        </p:nvSpPr>
        <p:spPr bwMode="auto">
          <a:xfrm>
            <a:off x="1858566" y="3839560"/>
            <a:ext cx="1216430" cy="276999"/>
          </a:xfrm>
          <a:prstGeom prst="rect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>
              <a:defRPr/>
            </a:pPr>
            <a:r>
              <a:rPr lang="en-US" sz="1200" b="1" dirty="0" smtClean="0">
                <a:solidFill>
                  <a:schemeClr val="bg1">
                    <a:lumMod val="95000"/>
                  </a:schemeClr>
                </a:solidFill>
              </a:rPr>
              <a:t>XGL1010</a:t>
            </a:r>
            <a:endParaRPr dirty="0"/>
          </a:p>
        </p:txBody>
      </p:sp>
      <p:sp>
        <p:nvSpPr>
          <p:cNvPr id="12" name="TextBox 11"/>
          <p:cNvSpPr txBox="1"/>
          <p:nvPr/>
        </p:nvSpPr>
        <p:spPr bwMode="auto">
          <a:xfrm>
            <a:off x="1875634" y="4634141"/>
            <a:ext cx="1216430" cy="276999"/>
          </a:xfrm>
          <a:prstGeom prst="rect">
            <a:avLst/>
          </a:prstGeom>
          <a:solidFill>
            <a:schemeClr val="tx2"/>
          </a:solidFill>
          <a:ln/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 dirty="0" smtClean="0"/>
              <a:t>XGL1060</a:t>
            </a:r>
            <a:endParaRPr dirty="0"/>
          </a:p>
        </p:txBody>
      </p:sp>
      <p:sp>
        <p:nvSpPr>
          <p:cNvPr id="14" name="TextBox 13"/>
          <p:cNvSpPr txBox="1"/>
          <p:nvPr/>
        </p:nvSpPr>
        <p:spPr bwMode="auto">
          <a:xfrm>
            <a:off x="1875634" y="2891091"/>
            <a:ext cx="1216430" cy="276999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 dirty="0" smtClean="0"/>
              <a:t>XGL1313</a:t>
            </a:r>
            <a:endParaRPr dirty="0"/>
          </a:p>
        </p:txBody>
      </p:sp>
      <p:sp>
        <p:nvSpPr>
          <p:cNvPr id="24" name="Up Arrow 23"/>
          <p:cNvSpPr/>
          <p:nvPr/>
        </p:nvSpPr>
        <p:spPr bwMode="auto">
          <a:xfrm>
            <a:off x="10945784" y="1895751"/>
            <a:ext cx="274320" cy="3690402"/>
          </a:xfrm>
          <a:prstGeom prst="upArrow">
            <a:avLst>
              <a:gd name="adj1" fmla="val 50000"/>
              <a:gd name="adj2" fmla="val 50000"/>
            </a:avLst>
          </a:prstGeom>
          <a:gradFill>
            <a:gsLst>
              <a:gs pos="0">
                <a:srgbClr val="FF0000"/>
              </a:gs>
              <a:gs pos="74000">
                <a:schemeClr val="accent1">
                  <a:lumMod val="45000"/>
                  <a:lumOff val="55000"/>
                </a:schemeClr>
              </a:gs>
              <a:gs pos="83000">
                <a:schemeClr val="accent1">
                  <a:lumMod val="45000"/>
                  <a:lumOff val="55000"/>
                </a:schemeClr>
              </a:gs>
              <a:gs pos="100000">
                <a:schemeClr val="accent1">
                  <a:lumMod val="30000"/>
                  <a:lumOff val="70000"/>
                </a:schemeClr>
              </a:gs>
            </a:gsLst>
            <a:lin ang="2700000" scaled="1"/>
          </a:gra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defRPr/>
            </a:pPr>
            <a:endParaRPr lang="en-US"/>
          </a:p>
        </p:txBody>
      </p:sp>
      <p:sp>
        <p:nvSpPr>
          <p:cNvPr id="25" name="TextBox 24"/>
          <p:cNvSpPr txBox="1"/>
          <p:nvPr/>
        </p:nvSpPr>
        <p:spPr bwMode="auto">
          <a:xfrm>
            <a:off x="10617431" y="1580049"/>
            <a:ext cx="93102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en-US" b="1">
                <a:solidFill>
                  <a:srgbClr val="FF0000"/>
                </a:solidFill>
              </a:rPr>
              <a:t>Current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595739" y="2638513"/>
            <a:ext cx="1141514" cy="936041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733616" y="3543332"/>
            <a:ext cx="960774" cy="869453"/>
          </a:xfrm>
          <a:prstGeom prst="rect">
            <a:avLst/>
          </a:prstGeom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6"/>
          <a:stretch/>
        </p:blipFill>
        <p:spPr bwMode="auto">
          <a:xfrm>
            <a:off x="879000" y="4535667"/>
            <a:ext cx="745789" cy="627833"/>
          </a:xfrm>
          <a:prstGeom prst="rect">
            <a:avLst/>
          </a:prstGeom>
        </p:spPr>
      </p:pic>
      <p:sp>
        <p:nvSpPr>
          <p:cNvPr id="13" name="TextBox 12"/>
          <p:cNvSpPr txBox="1"/>
          <p:nvPr/>
        </p:nvSpPr>
        <p:spPr bwMode="auto">
          <a:xfrm>
            <a:off x="1875634" y="2019566"/>
            <a:ext cx="1216430" cy="276999"/>
          </a:xfrm>
          <a:prstGeom prst="rect">
            <a:avLst/>
          </a:prstGeom>
          <a:solidFill>
            <a:schemeClr val="tx2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 dirty="0" smtClean="0"/>
              <a:t>XGL1712</a:t>
            </a:r>
            <a:endParaRPr dirty="0"/>
          </a:p>
        </p:txBody>
      </p:sp>
      <p:pic>
        <p:nvPicPr>
          <p:cNvPr id="15" name="Picture 14"/>
          <p:cNvPicPr>
            <a:picLocks noChangeAspect="1"/>
          </p:cNvPicPr>
          <p:nvPr/>
        </p:nvPicPr>
        <p:blipFill>
          <a:blip r:embed="rId7"/>
          <a:stretch/>
        </p:blipFill>
        <p:spPr bwMode="auto">
          <a:xfrm>
            <a:off x="322958" y="1477586"/>
            <a:ext cx="1413414" cy="1183733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auto">
          <a:xfrm>
            <a:off x="506806" y="936739"/>
            <a:ext cx="10515600" cy="1132714"/>
          </a:xfrm>
        </p:spPr>
        <p:txBody>
          <a:bodyPr/>
          <a:lstStyle/>
          <a:p>
            <a:pPr>
              <a:defRPr/>
            </a:pPr>
            <a:r>
              <a:rPr lang="en-US" sz="4000" b="1">
                <a:solidFill>
                  <a:srgbClr val="FF0000"/>
                </a:solidFill>
              </a:rPr>
              <a:t>Lowest Profile </a:t>
            </a:r>
            <a:r>
              <a:rPr lang="en-US" sz="4000" b="1"/>
              <a:t>and Inductance Values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1176635" y="3705012"/>
            <a:ext cx="1046992" cy="825677"/>
          </a:xfrm>
          <a:prstGeom prst="rect">
            <a:avLst/>
          </a:prstGeom>
        </p:spPr>
      </p:pic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5648279"/>
              </p:ext>
            </p:extLst>
          </p:nvPr>
        </p:nvGraphicFramePr>
        <p:xfrm>
          <a:off x="2344187" y="2347497"/>
          <a:ext cx="9150889" cy="2646135"/>
        </p:xfrm>
        <a:graphic>
          <a:graphicData uri="http://schemas.openxmlformats.org/drawingml/2006/table">
            <a:tbl>
              <a:tblPr>
                <a:tableStyleId>{683198E6-CBE7-46A3-D660-87CA8F92E7C1}</a:tableStyleId>
              </a:tblPr>
              <a:tblGrid>
                <a:gridCol w="122341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6055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7345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48301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3831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50284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425482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464161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  <a:gridCol w="495108">
                  <a:extLst>
                    <a:ext uri="{9D8B030D-6E8A-4147-A177-3AD203B41FA5}">
                      <a16:colId xmlns:a16="http://schemas.microsoft.com/office/drawing/2014/main" val="20008"/>
                    </a:ext>
                  </a:extLst>
                </a:gridCol>
                <a:gridCol w="506799">
                  <a:extLst>
                    <a:ext uri="{9D8B030D-6E8A-4147-A177-3AD203B41FA5}">
                      <a16:colId xmlns:a16="http://schemas.microsoft.com/office/drawing/2014/main" val="20009"/>
                    </a:ext>
                  </a:extLst>
                </a:gridCol>
                <a:gridCol w="458533">
                  <a:extLst>
                    <a:ext uri="{9D8B030D-6E8A-4147-A177-3AD203B41FA5}">
                      <a16:colId xmlns:a16="http://schemas.microsoft.com/office/drawing/2014/main" val="20010"/>
                    </a:ext>
                  </a:extLst>
                </a:gridCol>
                <a:gridCol w="514844">
                  <a:extLst>
                    <a:ext uri="{9D8B030D-6E8A-4147-A177-3AD203B41FA5}">
                      <a16:colId xmlns:a16="http://schemas.microsoft.com/office/drawing/2014/main" val="20011"/>
                    </a:ext>
                  </a:extLst>
                </a:gridCol>
                <a:gridCol w="458533">
                  <a:extLst>
                    <a:ext uri="{9D8B030D-6E8A-4147-A177-3AD203B41FA5}">
                      <a16:colId xmlns:a16="http://schemas.microsoft.com/office/drawing/2014/main" val="20012"/>
                    </a:ext>
                  </a:extLst>
                </a:gridCol>
                <a:gridCol w="388525">
                  <a:extLst>
                    <a:ext uri="{9D8B030D-6E8A-4147-A177-3AD203B41FA5}">
                      <a16:colId xmlns:a16="http://schemas.microsoft.com/office/drawing/2014/main" val="20013"/>
                    </a:ext>
                  </a:extLst>
                </a:gridCol>
                <a:gridCol w="423962">
                  <a:extLst>
                    <a:ext uri="{9D8B030D-6E8A-4147-A177-3AD203B41FA5}">
                      <a16:colId xmlns:a16="http://schemas.microsoft.com/office/drawing/2014/main" val="20014"/>
                    </a:ext>
                  </a:extLst>
                </a:gridCol>
                <a:gridCol w="353954">
                  <a:extLst>
                    <a:ext uri="{9D8B030D-6E8A-4147-A177-3AD203B41FA5}">
                      <a16:colId xmlns:a16="http://schemas.microsoft.com/office/drawing/2014/main" val="20015"/>
                    </a:ext>
                  </a:extLst>
                </a:gridCol>
                <a:gridCol w="418311">
                  <a:extLst>
                    <a:ext uri="{9D8B030D-6E8A-4147-A177-3AD203B41FA5}">
                      <a16:colId xmlns:a16="http://schemas.microsoft.com/office/drawing/2014/main" val="20016"/>
                    </a:ext>
                  </a:extLst>
                </a:gridCol>
              </a:tblGrid>
              <a:tr h="657976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Height</a:t>
                      </a: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400" b="1" u="none" strike="noStrike">
                        <a:solidFill>
                          <a:schemeClr val="bg1"/>
                        </a:solidFill>
                      </a:endParaRPr>
                    </a:p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L (µH)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  <a:p>
                      <a:pPr algn="ctr">
                        <a:defRPr/>
                      </a:pP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0.082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i="0" u="none" strike="noStrike">
                          <a:solidFill>
                            <a:schemeClr val="bg1"/>
                          </a:solidFill>
                          <a:latin typeface="Calibri"/>
                        </a:rPr>
                        <a:t>0.09</a:t>
                      </a: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0.1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0.2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0.33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0.4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0.47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0.52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0.65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0.8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1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1.2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1.4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400" b="1" u="none" strike="noStrike">
                          <a:solidFill>
                            <a:schemeClr val="bg1"/>
                          </a:solidFill>
                        </a:rPr>
                        <a:t>1.8</a:t>
                      </a:r>
                      <a:endParaRPr lang="en-US" sz="1400" b="1" i="0" u="none" strike="noStrike">
                        <a:solidFill>
                          <a:schemeClr val="bg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tx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21308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600" b="1" i="0" u="none" strike="noStrike" dirty="0" smtClean="0">
                          <a:solidFill>
                            <a:schemeClr val="bg1"/>
                          </a:solidFill>
                          <a:latin typeface="Calibri"/>
                        </a:rPr>
                        <a:t>XGL3509</a:t>
                      </a:r>
                      <a:endParaRPr dirty="0"/>
                    </a:p>
                  </a:txBody>
                  <a:tcPr marL="9525" marR="9525" marT="9525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i="0" u="none" strike="noStrike" dirty="0">
                          <a:solidFill>
                            <a:srgbClr val="C00000"/>
                          </a:solidFill>
                          <a:latin typeface="Calibri"/>
                        </a:rPr>
                        <a:t>0.9 </a:t>
                      </a:r>
                      <a:r>
                        <a:rPr lang="en-US" sz="1200" b="1" i="0" u="none" strike="noStrike" dirty="0" smtClean="0">
                          <a:solidFill>
                            <a:srgbClr val="C00000"/>
                          </a:solidFill>
                          <a:latin typeface="Calibri"/>
                        </a:rPr>
                        <a:t>mm</a:t>
                      </a:r>
                      <a:endParaRPr dirty="0"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DCR m</a:t>
                      </a:r>
                      <a:r>
                        <a:rPr lang="en-US" sz="1200" b="1" i="0" u="none" strike="noStrike" dirty="0" smtClean="0">
                          <a:solidFill>
                            <a:srgbClr val="C00000"/>
                          </a:solidFill>
                          <a:latin typeface="+mn-lt"/>
                          <a:cs typeface="Calibri"/>
                        </a:rPr>
                        <a:t>Ω</a:t>
                      </a:r>
                      <a:endParaRPr lang="en-US" sz="1200" b="1" i="0" u="none" strike="noStrike" dirty="0" smtClean="0">
                        <a:solidFill>
                          <a:srgbClr val="C00000"/>
                        </a:solidFill>
                        <a:latin typeface="+mn-lt"/>
                      </a:endParaRPr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Isat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30% A</a:t>
                      </a:r>
                      <a:endParaRPr lang="en-US" sz="1200" dirty="0" smtClean="0"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u="none" strike="noStrike" dirty="0" smtClean="0">
                          <a:solidFill>
                            <a:srgbClr val="C00000"/>
                          </a:solidFill>
                        </a:rPr>
                        <a:t>5.9</a:t>
                      </a:r>
                      <a:endParaRPr dirty="0"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13.9</a:t>
                      </a:r>
                      <a:endParaRPr dirty="0"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u="none" strike="noStrike" dirty="0"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6384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600" b="1" dirty="0" smtClean="0">
                          <a:solidFill>
                            <a:schemeClr val="bg1"/>
                          </a:solidFill>
                          <a:latin typeface="+mn-lt"/>
                        </a:rPr>
                        <a:t>XGL3510</a:t>
                      </a:r>
                    </a:p>
                  </a:txBody>
                  <a:tcPr marL="9525" marR="9525" marT="9525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1.0 mm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rgbClr val="C00000"/>
                          </a:solidFill>
                          <a:latin typeface="+mn-lt"/>
                        </a:rPr>
                        <a:t>DCR m</a:t>
                      </a:r>
                      <a:r>
                        <a:rPr lang="en-US" sz="1200" b="1" i="0" u="none" strike="noStrike" dirty="0" smtClean="0">
                          <a:solidFill>
                            <a:srgbClr val="C00000"/>
                          </a:solidFill>
                          <a:latin typeface="+mn-lt"/>
                          <a:cs typeface="Calibri"/>
                        </a:rPr>
                        <a:t>Ω</a:t>
                      </a:r>
                      <a:endParaRPr lang="en-US" sz="1200" b="1" i="0" u="none" strike="noStrike" dirty="0" smtClean="0">
                        <a:solidFill>
                          <a:srgbClr val="C00000"/>
                        </a:solidFill>
                        <a:latin typeface="+mn-lt"/>
                      </a:endParaRPr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 dirty="0" err="1" smtClean="0">
                          <a:solidFill>
                            <a:srgbClr val="000000"/>
                          </a:solidFill>
                          <a:latin typeface="+mn-lt"/>
                        </a:rPr>
                        <a:t>Isat</a:t>
                      </a: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+mn-lt"/>
                        </a:rPr>
                        <a:t> 30% A</a:t>
                      </a:r>
                      <a:endParaRPr lang="en-US" sz="1200" dirty="0" smtClean="0"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rgbClr val="C00000"/>
                          </a:solidFill>
                          <a:latin typeface="Calibri"/>
                        </a:rPr>
                        <a:t>4.5</a:t>
                      </a:r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 dirty="0" smtClean="0">
                          <a:solidFill>
                            <a:srgbClr val="000000"/>
                          </a:solidFill>
                          <a:latin typeface="Calibri"/>
                        </a:rPr>
                        <a:t>14.7</a:t>
                      </a: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u="none" strike="noStrike" dirty="0"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052160104"/>
                  </a:ext>
                </a:extLst>
              </a:tr>
              <a:tr h="59578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600" b="1" u="none" strike="noStrike" dirty="0" smtClean="0">
                          <a:solidFill>
                            <a:schemeClr val="bg1"/>
                          </a:solidFill>
                        </a:rPr>
                        <a:t>XGL3014</a:t>
                      </a:r>
                      <a:endParaRPr dirty="0"/>
                    </a:p>
                  </a:txBody>
                  <a:tcPr marL="9525" marR="9525" marT="9525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1.4 mm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DCR m</a:t>
                      </a:r>
                      <a:r>
                        <a:rPr lang="el-GR" sz="1200" b="1" i="0" u="none" strike="noStrike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Ω</a:t>
                      </a:r>
                      <a:endParaRPr lang="en-US" sz="1200" b="1" i="0" u="none" strike="noStrike">
                        <a:solidFill>
                          <a:srgbClr val="C00000"/>
                        </a:solidFill>
                        <a:latin typeface="Calibri"/>
                      </a:endParaRPr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Isat 30% A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u="none" strike="noStrike">
                          <a:solidFill>
                            <a:srgbClr val="C00000"/>
                          </a:solidFill>
                        </a:rPr>
                        <a:t>2.2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16.1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u="none" strike="noStrike">
                          <a:solidFill>
                            <a:srgbClr val="C00000"/>
                          </a:solidFill>
                        </a:rPr>
                        <a:t>2.6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13.9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u="none" strike="noStrike">
                          <a:solidFill>
                            <a:srgbClr val="C00000"/>
                          </a:solidFill>
                        </a:rPr>
                        <a:t>5.0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8.7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u="none" strike="noStrike">
                          <a:solidFill>
                            <a:srgbClr val="C00000"/>
                          </a:solidFill>
                        </a:rPr>
                        <a:t>7.3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7.4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u="none" strike="noStrike">
                          <a:solidFill>
                            <a:srgbClr val="C00000"/>
                          </a:solidFill>
                        </a:rPr>
                        <a:t>9.8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u="none" strike="noStrike"/>
                        <a:t>6.0</a:t>
                      </a:r>
                      <a:endParaRPr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u="none" strike="noStrike">
                          <a:solidFill>
                            <a:srgbClr val="C00000"/>
                          </a:solidFill>
                        </a:rPr>
                        <a:t>13.7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5.0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u="none" strike="noStrike">
                          <a:solidFill>
                            <a:srgbClr val="C00000"/>
                          </a:solidFill>
                        </a:rPr>
                        <a:t>16.1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4.5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u="none" strike="noStrike">
                          <a:solidFill>
                            <a:srgbClr val="C00000"/>
                          </a:solidFill>
                        </a:rPr>
                        <a:t>19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4.1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u="none" strike="noStrike">
                          <a:solidFill>
                            <a:srgbClr val="C00000"/>
                          </a:solidFill>
                        </a:rPr>
                        <a:t>30.6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3.3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u="none" strike="noStrike">
                          <a:solidFill>
                            <a:srgbClr val="C00000"/>
                          </a:solidFill>
                        </a:rPr>
                        <a:t>38.1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3.0</a:t>
                      </a: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95783"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600" b="1" i="0" u="none" strike="noStrike" dirty="0">
                          <a:solidFill>
                            <a:schemeClr val="bg1"/>
                          </a:solidFill>
                          <a:latin typeface="Calibri"/>
                        </a:rPr>
                        <a:t>XGL3512</a:t>
                      </a:r>
                    </a:p>
                  </a:txBody>
                  <a:tcPr marL="9525" marR="9525" marT="9525" marB="0" anchor="ctr">
                    <a:solidFill>
                      <a:schemeClr val="tx2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i="0" u="none" strike="noStrike" dirty="0">
                          <a:solidFill>
                            <a:schemeClr val="tx1"/>
                          </a:solidFill>
                          <a:latin typeface="Calibri"/>
                        </a:rPr>
                        <a:t>1.2 mm</a:t>
                      </a:r>
                      <a:endParaRPr dirty="0"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DCR m</a:t>
                      </a:r>
                      <a:r>
                        <a:rPr lang="el-GR" sz="1200" b="1" i="0" u="none" strike="noStrike">
                          <a:solidFill>
                            <a:srgbClr val="C00000"/>
                          </a:solidFill>
                          <a:latin typeface="Calibri"/>
                          <a:cs typeface="Calibri"/>
                        </a:rPr>
                        <a:t>Ω</a:t>
                      </a:r>
                      <a:endParaRPr lang="en-US" sz="1200" b="1" i="0" u="none" strike="noStrike">
                        <a:solidFill>
                          <a:srgbClr val="C00000"/>
                        </a:solidFill>
                        <a:latin typeface="Calibri"/>
                      </a:endParaRPr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Isat 30% A</a:t>
                      </a:r>
                      <a:endParaRPr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2.8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17.3</a:t>
                      </a:r>
                      <a:endParaRPr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3.3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16.4</a:t>
                      </a:r>
                      <a:endParaRPr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3.5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15.2</a:t>
                      </a:r>
                      <a:endParaRPr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6.3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10</a:t>
                      </a:r>
                      <a:endParaRPr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10.8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7.8</a:t>
                      </a:r>
                      <a:endParaRPr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12.3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7.1</a:t>
                      </a:r>
                      <a:endParaRPr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endParaRPr lang="en-US" sz="12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15.5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6.4</a:t>
                      </a:r>
                      <a:endParaRPr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20.7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5.7</a:t>
                      </a:r>
                      <a:endParaRPr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24.5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5.1</a:t>
                      </a:r>
                      <a:endParaRPr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28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4.5</a:t>
                      </a:r>
                      <a:endParaRPr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b="1" i="0" u="none" strike="noStrike">
                          <a:solidFill>
                            <a:srgbClr val="C00000"/>
                          </a:solidFill>
                          <a:latin typeface="Calibri"/>
                        </a:rPr>
                        <a:t>32.5</a:t>
                      </a:r>
                      <a:endParaRPr/>
                    </a:p>
                    <a:p>
                      <a:pPr algn="ctr">
                        <a:defRPr/>
                      </a:pPr>
                      <a:r>
                        <a:rPr lang="en-US" sz="1200" b="1" i="0" u="none" strike="noStrike">
                          <a:solidFill>
                            <a:schemeClr val="tx1"/>
                          </a:solidFill>
                          <a:latin typeface="Calibri"/>
                        </a:rPr>
                        <a:t>4.1</a:t>
                      </a:r>
                      <a:endParaRPr/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1" i="0" u="none" strike="noStrike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/>
                      </a:pPr>
                      <a:endParaRPr lang="en-US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bg1">
                        <a:lumMod val="85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pic>
        <p:nvPicPr>
          <p:cNvPr id="9" name="Picture 8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1176635" y="4471104"/>
            <a:ext cx="1046992" cy="808652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1159611" y="2968713"/>
            <a:ext cx="1064016" cy="766092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auto">
          <a:xfrm>
            <a:off x="506806" y="936739"/>
            <a:ext cx="11258500" cy="1132714"/>
          </a:xfrm>
        </p:spPr>
        <p:txBody>
          <a:bodyPr/>
          <a:lstStyle/>
          <a:p>
            <a:pPr>
              <a:defRPr/>
            </a:pPr>
            <a:r>
              <a:rPr lang="en-US" sz="4000" b="1">
                <a:solidFill>
                  <a:srgbClr val="FF0000"/>
                </a:solidFill>
              </a:rPr>
              <a:t>High Performance Upgrades </a:t>
            </a:r>
            <a:r>
              <a:rPr lang="en-US" sz="4000" b="1"/>
              <a:t>for Popular 70xx Footprint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/>
        </p:blipFill>
        <p:spPr bwMode="auto">
          <a:xfrm>
            <a:off x="297154" y="2069453"/>
            <a:ext cx="6401071" cy="3036921"/>
          </a:xfrm>
          <a:prstGeom prst="rect">
            <a:avLst/>
          </a:prstGeom>
        </p:spPr>
      </p:pic>
      <p:sp>
        <p:nvSpPr>
          <p:cNvPr id="6" name="TextBox 5"/>
          <p:cNvSpPr txBox="1"/>
          <p:nvPr/>
        </p:nvSpPr>
        <p:spPr bwMode="auto">
          <a:xfrm>
            <a:off x="3097293" y="5569652"/>
            <a:ext cx="1216430" cy="430887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XGL7030</a:t>
            </a:r>
            <a:endParaRPr/>
          </a:p>
          <a:p>
            <a:pPr algn="ctr">
              <a:defRPr/>
            </a:pPr>
            <a:r>
              <a:rPr lang="en-US" sz="1000" b="1"/>
              <a:t>240 nH – 18 µH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/>
          <a:stretch/>
        </p:blipFill>
        <p:spPr bwMode="auto">
          <a:xfrm>
            <a:off x="7175255" y="2316089"/>
            <a:ext cx="4590051" cy="2790285"/>
          </a:xfrm>
          <a:prstGeom prst="rect">
            <a:avLst/>
          </a:prstGeom>
        </p:spPr>
      </p:pic>
      <p:sp>
        <p:nvSpPr>
          <p:cNvPr id="10" name="TextBox 9"/>
          <p:cNvSpPr txBox="1"/>
          <p:nvPr/>
        </p:nvSpPr>
        <p:spPr bwMode="auto">
          <a:xfrm>
            <a:off x="9221928" y="5569652"/>
            <a:ext cx="1216430" cy="430887"/>
          </a:xfrm>
          <a:prstGeom prst="rect">
            <a:avLst/>
          </a:prstGeom>
          <a:solidFill>
            <a:srgbClr val="FF0000"/>
          </a:solidFill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>
              <a:defRPr/>
            </a:pPr>
            <a:r>
              <a:rPr lang="en-US" sz="1200" b="1"/>
              <a:t>XGL7015</a:t>
            </a:r>
            <a:endParaRPr/>
          </a:p>
          <a:p>
            <a:pPr algn="ctr">
              <a:defRPr/>
            </a:pPr>
            <a:r>
              <a:rPr lang="en-US" sz="1000" b="1"/>
              <a:t>200 nH – 2.2 µH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4"/>
          <a:stretch/>
        </p:blipFill>
        <p:spPr bwMode="auto">
          <a:xfrm>
            <a:off x="8010947" y="5464771"/>
            <a:ext cx="913732" cy="640648"/>
          </a:xfrm>
          <a:prstGeom prst="rect">
            <a:avLst/>
          </a:prstGeom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5"/>
          <a:stretch/>
        </p:blipFill>
        <p:spPr bwMode="auto">
          <a:xfrm>
            <a:off x="1383827" y="5334864"/>
            <a:ext cx="1254306" cy="904224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PhAnim="0">
  <p:cSld>
    <p:spTree>
      <p:nvGrpSpPr>
        <p:cNvPr id="1" name=""/>
        <p:cNvGrpSpPr/>
        <p:nvPr/>
      </p:nvGrpSpPr>
      <p:grpSpPr bwMode="auto"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 bwMode="auto">
          <a:xfrm>
            <a:off x="506806" y="936739"/>
            <a:ext cx="11258500" cy="1132714"/>
          </a:xfrm>
        </p:spPr>
        <p:txBody>
          <a:bodyPr/>
          <a:lstStyle/>
          <a:p>
            <a:pPr>
              <a:defRPr/>
            </a:pPr>
            <a:r>
              <a:rPr lang="en-US" sz="4000" b="1">
                <a:solidFill>
                  <a:srgbClr val="FF0000"/>
                </a:solidFill>
              </a:rPr>
              <a:t>Efficiency Advancement</a:t>
            </a:r>
            <a:endParaRPr lang="en-US" sz="4000" b="1"/>
          </a:p>
        </p:txBody>
      </p:sp>
      <p:pic>
        <p:nvPicPr>
          <p:cNvPr id="9" name="Picture 2" descr="070ecc59-0970-437c-b3e0-b9ebeeadcbd4"/>
          <p:cNvPicPr>
            <a:picLocks noChangeAspect="1" noChangeArrowheads="1"/>
          </p:cNvPicPr>
          <p:nvPr/>
        </p:nvPicPr>
        <p:blipFill>
          <a:blip r:embed="rId2"/>
          <a:stretch/>
        </p:blipFill>
        <p:spPr bwMode="auto">
          <a:xfrm>
            <a:off x="2286348" y="1726622"/>
            <a:ext cx="7699415" cy="45014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w="http://schemas.openxmlformats.org/wordprocessingml/2006/main" xmlns:m="http://schemas.openxmlformats.org/officeDocument/2006/math" xmlns="">
      <p:transition advClick="1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Custom 1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FFFFFF"/>
      </a:hlink>
      <a:folHlink>
        <a:srgbClr val="954F72"/>
      </a:folHlink>
    </a:clrScheme>
    <a:fontScheme name="Office">
      <a:majorFont>
        <a:latin typeface="Calibri Light"/>
        <a:ea typeface="Arial"/>
        <a:cs typeface="Arial"/>
      </a:majorFont>
      <a:minorFont>
        <a:latin typeface="Calibri"/>
        <a:ea typeface="Arial"/>
        <a:cs typeface="Arial"/>
      </a:minorFont>
    </a:fontScheme>
    <a:fmtScheme name="Office">
      <a:fillStyleLst>
        <a:solidFill>
          <a:schemeClr val="phClr"/>
        </a:solidFill>
        <a:gradFill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43</TotalTime>
  <Words>381</Words>
  <Application>Microsoft Office PowerPoint</Application>
  <DocSecurity>0</DocSecurity>
  <PresentationFormat>Widescreen</PresentationFormat>
  <Paragraphs>171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0" baseType="lpstr">
      <vt:lpstr>Arial</vt:lpstr>
      <vt:lpstr>Calibri</vt:lpstr>
      <vt:lpstr>Calibri Light</vt:lpstr>
      <vt:lpstr>Office Theme</vt:lpstr>
      <vt:lpstr>PowerPoint Presentation</vt:lpstr>
      <vt:lpstr>XGL - Provides all the Excellent Features of the XEL/XAL PLUS! </vt:lpstr>
      <vt:lpstr>Highest Current and Inductance Values</vt:lpstr>
      <vt:lpstr>Lowest Profile and Inductance Values</vt:lpstr>
      <vt:lpstr>High Performance Upgrades for Popular 70xx Footprint</vt:lpstr>
      <vt:lpstr>Efficiency Advancement</vt:lpstr>
    </vt:vector>
  </TitlesOfParts>
  <Manager/>
  <Company>Coilcraft</Company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Jude Fischer</dc:creator>
  <cp:keywords/>
  <dc:description/>
  <cp:lastModifiedBy>Ying Lou</cp:lastModifiedBy>
  <cp:revision>520</cp:revision>
  <dcterms:created xsi:type="dcterms:W3CDTF">2021-05-24T18:38:51Z</dcterms:created>
  <dcterms:modified xsi:type="dcterms:W3CDTF">2025-11-10T16:52:38Z</dcterms:modified>
  <cp:category/>
  <dc:identifier/>
  <cp:contentStatus/>
  <dc:language/>
  <cp:version/>
</cp:coreProperties>
</file>